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042"/>
    <a:srgbClr val="675FFF"/>
    <a:srgbClr val="0025D8"/>
    <a:srgbClr val="EE3794"/>
    <a:srgbClr val="304761"/>
    <a:srgbClr val="3C7F88"/>
    <a:srgbClr val="47B6EE"/>
    <a:srgbClr val="3EA8D0"/>
    <a:srgbClr val="FCA7DE"/>
    <a:srgbClr val="5434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t>3/10/2023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1738" y="1828801"/>
            <a:ext cx="4583560" cy="3667606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4800" b="1" dirty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не говорит. </a:t>
            </a:r>
            <a:br>
              <a:rPr lang="ru-RU" sz="4800" b="1" dirty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обращаться </a:t>
            </a:r>
            <a:r>
              <a:rPr lang="ru-RU" sz="4800" b="1" dirty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что делать</a:t>
            </a:r>
            <a:r>
              <a:rPr lang="ru-RU" sz="48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4800" b="1" dirty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99263" y="2263303"/>
            <a:ext cx="123703" cy="134840"/>
          </a:xfrm>
        </p:spPr>
        <p:txBody>
          <a:bodyPr>
            <a:normAutofit/>
          </a:bodyPr>
          <a:lstStyle/>
          <a:p>
            <a:pPr algn="l"/>
            <a:r>
              <a:rPr lang="ru-RU" sz="100" dirty="0" smtClean="0">
                <a:solidFill>
                  <a:srgbClr val="675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00" dirty="0">
              <a:solidFill>
                <a:srgbClr val="675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736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53" y="181405"/>
            <a:ext cx="5547841" cy="853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7980" y="968812"/>
            <a:ext cx="56458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НЭО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ведущая неврологическая клиника Поволжья. Лучшее, что есть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нейромедицине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детского здоровья, вы найдёте здесь. Мы задались целью объединить современные методики и опыт десятков лучших специалистов, чтобы дать возможность детям с неврологическими заболеваниями и нарушениями развития получить эффективное лечение. Все это делает нас передовой клиникой в области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эпилептологии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нейрокоррекции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нейрореабилитации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Казань, Сибирский тракт,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+7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(843) 205-09-96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4228" y="529805"/>
            <a:ext cx="2453597" cy="6172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8150" y="3623093"/>
            <a:ext cx="3364303" cy="27726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4547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4612" y="341654"/>
            <a:ext cx="586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Бездействие и его последствия</a:t>
            </a:r>
            <a:endParaRPr lang="en-US" sz="3200" b="1" dirty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7969" y="1093496"/>
            <a:ext cx="7504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если случилось чудо и Ваш ребенок заговорил сам, без чьей либо помощи – это не повод расслабиться. Ведь дальнейшее развитие речи будет долгой игрой в «догонялки», чтобы дотянуться до такого же уровня развития речи, как у его сверстников.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567" y="3485070"/>
            <a:ext cx="2630186" cy="1863675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2993069" y="3101380"/>
            <a:ext cx="2881223" cy="26310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41871" y="2536166"/>
            <a:ext cx="1647646" cy="153550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51139" y="4664015"/>
            <a:ext cx="1647646" cy="153550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87372" y="2162354"/>
            <a:ext cx="1647646" cy="153550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65956" y="4766714"/>
            <a:ext cx="1647646" cy="153550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98300" y="2980751"/>
            <a:ext cx="17562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55354" y="5108601"/>
            <a:ext cx="17106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связной речи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68576" y="2569807"/>
            <a:ext cx="12002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85529" y="5185373"/>
            <a:ext cx="14084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звукопроизношения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>
            <a:stCxn id="7" idx="6"/>
            <a:endCxn id="6" idx="1"/>
          </p:cNvCxnSpPr>
          <p:nvPr/>
        </p:nvCxnSpPr>
        <p:spPr>
          <a:xfrm>
            <a:off x="2389517" y="3303917"/>
            <a:ext cx="1025497" cy="18277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8" idx="6"/>
            <a:endCxn id="6" idx="3"/>
          </p:cNvCxnSpPr>
          <p:nvPr/>
        </p:nvCxnSpPr>
        <p:spPr>
          <a:xfrm flipV="1">
            <a:off x="2498785" y="5347128"/>
            <a:ext cx="916229" cy="8463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2"/>
            <a:endCxn id="6" idx="7"/>
          </p:cNvCxnSpPr>
          <p:nvPr/>
        </p:nvCxnSpPr>
        <p:spPr>
          <a:xfrm flipH="1">
            <a:off x="5452347" y="2930105"/>
            <a:ext cx="635025" cy="55658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0" idx="2"/>
            <a:endCxn id="6" idx="5"/>
          </p:cNvCxnSpPr>
          <p:nvPr/>
        </p:nvCxnSpPr>
        <p:spPr>
          <a:xfrm flipH="1" flipV="1">
            <a:off x="5452347" y="5347128"/>
            <a:ext cx="713609" cy="18733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999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388" y="1242097"/>
            <a:ext cx="709091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основа интеллекта.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не говорит, он всё сильнее отстаёт от сверстников и задержка развития усугубляется. До трёх лет это лишь отставание в темпе развития речи, в три-четыре года — задержка речевого развития, а в пять лет уже задержка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психоречевого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комплексной медико-педагогической реабилитации у ребёнка нарушается память и внимание, появляются трудности в обучении. Такие дети с трудом учатся писать, читают медленно и с ошибками, испытывают проблемы с пониманием и пересказом прочитанного.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 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 к тому, что ребёнок в дальнейшем может обучаться только в специальной корректирующей школе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0388" y="417625"/>
            <a:ext cx="69522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Осложнения задержки речевого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1387709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7173" y="427918"/>
            <a:ext cx="6481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Пропедевтика нарушений речевого развития</a:t>
            </a:r>
            <a:endParaRPr lang="en-US" sz="2400" b="1" dirty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7173" y="1233470"/>
            <a:ext cx="713404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Уделяйте внимание развитию по возрасту. До трех лет у ребенка формируются представления об окружающем мире. Не нужно его в этот период сажать за стол и пытаться учить читать или писать, вместо этого поиграйте с ребенком в догонялки, покидайте мяч.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просите ребёнка «показать», а создавайте такие условия, при которых ребенок должен выразить свою просьбу словесно.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четко произносите простые слова, связанные с конкретной жизненной ситуацией, а также называние окружающих предметов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Играйте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игры на развитие понимания речи: одевайте игрушку, повторяя элементы одежды; учите части тела, показывая их на кукле, разглядывайте и называйте картинки, изображающие разные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476453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315" y="339853"/>
            <a:ext cx="6608637" cy="6401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60315" y="1304389"/>
            <a:ext cx="700505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Озвучивайте свои действия, но важно, чтобы ребенок Вас в этот момент слушал, а не воспринимал как «белый шум».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Пойте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песни и колыбельные. Это поможет научиться воспринимать ритм, что полезно для развития речи. Тренируйте чувство ритма: малыш отворачивается или закрывает глазки, а вы выстукиваете карандашом ритм, который потом надо повторить.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Обеспечьте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благоприятное речевое окружения, как необходимого образца для подражания (в плане отсутствия речевых нарушений у окружающих ребенка людей). Постарайтесь исключить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сюсюкания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с ребенком, лишающего его правильного образца для подражания.</a:t>
            </a:r>
          </a:p>
        </p:txBody>
      </p:sp>
    </p:spTree>
    <p:extLst>
      <p:ext uri="{BB962C8B-B14F-4D97-AF65-F5344CB8AC3E}">
        <p14:creationId xmlns:p14="http://schemas.microsoft.com/office/powerpoint/2010/main" val="3192066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769" y="2321434"/>
            <a:ext cx="4662577" cy="2387600"/>
          </a:xfrm>
        </p:spPr>
        <p:txBody>
          <a:bodyPr/>
          <a:lstStyle/>
          <a:p>
            <a:r>
              <a:rPr lang="ru-RU" sz="49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br>
              <a:rPr lang="ru-RU" sz="49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br>
              <a:rPr lang="ru-RU" sz="49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95094" y="6137694"/>
            <a:ext cx="884208" cy="720306"/>
          </a:xfrm>
        </p:spPr>
        <p:txBody>
          <a:bodyPr>
            <a:normAutofit/>
          </a:bodyPr>
          <a:lstStyle/>
          <a:p>
            <a:endParaRPr lang="ru-RU" sz="100" dirty="0"/>
          </a:p>
        </p:txBody>
      </p:sp>
    </p:spTree>
    <p:extLst>
      <p:ext uri="{BB962C8B-B14F-4D97-AF65-F5344CB8AC3E}">
        <p14:creationId xmlns:p14="http://schemas.microsoft.com/office/powerpoint/2010/main" val="2831882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6544" y="2423611"/>
            <a:ext cx="75049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Tx/>
              <a:buAutoNum type="arabicPeriod"/>
            </a:pPr>
            <a:r>
              <a:rPr lang="ru-RU" sz="32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нужно бить тревогу?</a:t>
            </a:r>
            <a:endParaRPr lang="en-US" sz="3200" b="1" dirty="0" smtClean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Tx/>
              <a:buAutoNum type="arabicPeriod"/>
            </a:pPr>
            <a:r>
              <a:rPr lang="ru-RU" sz="32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и к кому обращаться?</a:t>
            </a:r>
          </a:p>
          <a:p>
            <a:pPr marL="342900" lvl="0" indent="-342900">
              <a:buFontTx/>
              <a:buAutoNum type="arabicPeriod"/>
            </a:pPr>
            <a:r>
              <a:rPr lang="ru-RU" sz="32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Бездействие и его последствия.</a:t>
            </a:r>
          </a:p>
          <a:p>
            <a:pPr marL="342900" lvl="0" indent="-342900">
              <a:buFontTx/>
              <a:buAutoNum type="arabicPeriod"/>
            </a:pPr>
            <a:r>
              <a:rPr lang="ru-RU" sz="32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Пропедевтика нарушений речевого развития.</a:t>
            </a:r>
            <a:endParaRPr lang="ru-RU" sz="3200" b="1" dirty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49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0377" r="18773"/>
          <a:stretch/>
        </p:blipFill>
        <p:spPr>
          <a:xfrm>
            <a:off x="2557732" y="2580273"/>
            <a:ext cx="3527769" cy="2142385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940279" y="956253"/>
            <a:ext cx="2199735" cy="215660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48571" y="215848"/>
            <a:ext cx="62627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нужно бить тревогу?</a:t>
            </a:r>
            <a:endParaRPr lang="en-US" sz="3200" b="1" dirty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5373" y="1325380"/>
            <a:ext cx="21846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Если у родителей есть речевые дефекты, то малыш это обязательно унаследует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380225" y="4414093"/>
            <a:ext cx="2199735" cy="215660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62113" y="4407221"/>
            <a:ext cx="2199735" cy="215660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66756" y="1224999"/>
            <a:ext cx="1889185" cy="188785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37333" y="3252158"/>
            <a:ext cx="1677731" cy="159192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55560" y="4844080"/>
            <a:ext cx="201283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 логопеду нужно вести только взрослых детей с явными речевыми проблемами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191" y="3565335"/>
            <a:ext cx="21471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Компьютер – адекватная замена родительскому общению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652674" y="1582872"/>
            <a:ext cx="21173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«Всему своё время» - паниковать не стоит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5307" y="4856792"/>
            <a:ext cx="19495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 начинают говорить раньше, чем мальчики</a:t>
            </a:r>
          </a:p>
        </p:txBody>
      </p:sp>
    </p:spTree>
    <p:extLst>
      <p:ext uri="{BB962C8B-B14F-4D97-AF65-F5344CB8AC3E}">
        <p14:creationId xmlns:p14="http://schemas.microsoft.com/office/powerpoint/2010/main" val="99776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815" y="250708"/>
            <a:ext cx="5995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Нормы речевого </a:t>
            </a:r>
            <a:r>
              <a:rPr lang="ru-RU" sz="3200" b="1" dirty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endParaRPr lang="en-US" sz="3200" b="1" dirty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00332" y="1130060"/>
            <a:ext cx="1595887" cy="155275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792082" y="1130059"/>
            <a:ext cx="1595887" cy="155275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083832" y="1130059"/>
            <a:ext cx="1595887" cy="155275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95467" y="3070201"/>
            <a:ext cx="1595887" cy="155275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83665" y="3065137"/>
            <a:ext cx="1595887" cy="155275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92082" y="4970090"/>
            <a:ext cx="1595887" cy="155275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355562" y="4970090"/>
            <a:ext cx="1595887" cy="155275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Скругленная соединительная линия 10"/>
          <p:cNvCxnSpPr>
            <a:stCxn id="3" idx="6"/>
          </p:cNvCxnSpPr>
          <p:nvPr/>
        </p:nvCxnSpPr>
        <p:spPr>
          <a:xfrm flipV="1">
            <a:off x="2096219" y="1906436"/>
            <a:ext cx="695863" cy="2"/>
          </a:xfrm>
          <a:prstGeom prst="curvedConnector3">
            <a:avLst>
              <a:gd name="adj1" fmla="val 58678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>
            <a:stCxn id="4" idx="6"/>
            <a:endCxn id="5" idx="2"/>
          </p:cNvCxnSpPr>
          <p:nvPr/>
        </p:nvCxnSpPr>
        <p:spPr>
          <a:xfrm>
            <a:off x="4387969" y="1906437"/>
            <a:ext cx="695863" cy="12700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кругленная соединительная линия 15"/>
          <p:cNvCxnSpPr>
            <a:stCxn id="5" idx="6"/>
          </p:cNvCxnSpPr>
          <p:nvPr/>
        </p:nvCxnSpPr>
        <p:spPr>
          <a:xfrm flipH="1">
            <a:off x="5627298" y="1906437"/>
            <a:ext cx="1052421" cy="2070340"/>
          </a:xfrm>
          <a:prstGeom prst="curvedConnector4">
            <a:avLst>
              <a:gd name="adj1" fmla="val -99590"/>
              <a:gd name="adj2" fmla="val 100417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>
            <a:stCxn id="6" idx="2"/>
            <a:endCxn id="7" idx="6"/>
          </p:cNvCxnSpPr>
          <p:nvPr/>
        </p:nvCxnSpPr>
        <p:spPr>
          <a:xfrm rot="10800000">
            <a:off x="3179553" y="3841515"/>
            <a:ext cx="815915" cy="5064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кругленная соединительная линия 17"/>
          <p:cNvCxnSpPr>
            <a:stCxn id="7" idx="2"/>
          </p:cNvCxnSpPr>
          <p:nvPr/>
        </p:nvCxnSpPr>
        <p:spPr>
          <a:xfrm rot="10800000" flipH="1" flipV="1">
            <a:off x="1583665" y="3841515"/>
            <a:ext cx="1208416" cy="2094144"/>
          </a:xfrm>
          <a:prstGeom prst="curvedConnector4">
            <a:avLst>
              <a:gd name="adj1" fmla="val -75312"/>
              <a:gd name="adj2" fmla="val 99844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>
            <a:stCxn id="8" idx="6"/>
            <a:endCxn id="9" idx="2"/>
          </p:cNvCxnSpPr>
          <p:nvPr/>
        </p:nvCxnSpPr>
        <p:spPr>
          <a:xfrm>
            <a:off x="4387969" y="5746468"/>
            <a:ext cx="967593" cy="12700"/>
          </a:xfrm>
          <a:prstGeom prst="curvedConnector3">
            <a:avLst>
              <a:gd name="adj1" fmla="val 50000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775056" y="1583270"/>
            <a:ext cx="10464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 месяца</a:t>
            </a:r>
          </a:p>
          <a:p>
            <a:pPr algn="ctr"/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гуление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1337091" y="15865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mtClean="0">
                <a:latin typeface="Times New Roman" panose="02020603050405020304" pitchFamily="18" charset="0"/>
                <a:ea typeface="Calibri" panose="020F0502020204030204" pitchFamily="34" charset="0"/>
              </a:rPr>
              <a:t>6-10 месяцев</a:t>
            </a:r>
          </a:p>
          <a:p>
            <a:pPr algn="ctr"/>
            <a:r>
              <a:rPr lang="ru-RU" smtClean="0">
                <a:latin typeface="Times New Roman" panose="02020603050405020304" pitchFamily="18" charset="0"/>
                <a:ea typeface="Calibri" panose="020F0502020204030204" pitchFamily="34" charset="0"/>
              </a:rPr>
              <a:t>лепет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3595775" y="153894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 год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</a:rPr>
              <a:t>ервые слова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3742427" y="3472031"/>
            <a:ext cx="2101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1,5 года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</a:rPr>
              <a:t>10-15 слов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95608" y="342888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 года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</a:rPr>
              <a:t>ервые фразы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2890293" y="5190640"/>
            <a:ext cx="14761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 года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олные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предложения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5381673" y="5159003"/>
            <a:ext cx="15913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5 лет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соответствие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</a:rPr>
              <a:t>я</a:t>
            </a:r>
            <a:r>
              <a:rPr lang="ru-RU" dirty="0" smtClean="0">
                <a:latin typeface="Times New Roman" panose="02020603050405020304" pitchFamily="18" charset="0"/>
              </a:rPr>
              <a:t>зыковой норме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3848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4838" y="242082"/>
            <a:ext cx="78414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которые могут насторожить</a:t>
            </a:r>
            <a:endParaRPr lang="en-US" sz="3200" b="1" dirty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802" y="960329"/>
            <a:ext cx="736695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«не слышит» вас, не замечает, не хочет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общаться;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говорит слова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совсем не 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похожие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 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обычные («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«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мобиви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для общения жесты, плач,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крики;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 понимает обращенную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речь;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000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 слышит громких звуков, сирен,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ребёнка очень бедна, существенно отстает от норм развития, новые слова почти не 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общается речевыми штампами (в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3 года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готовые фразы из мультфильмов, книжек, реплики взрослых, но самостоятельной речи </a:t>
            </a:r>
            <a:r>
              <a:rPr lang="ru-RU" sz="20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нет).</a:t>
            </a:r>
            <a:endParaRPr lang="ru-RU" sz="2000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602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212" y="276587"/>
            <a:ext cx="6512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и к кому обращаться?</a:t>
            </a:r>
            <a:endParaRPr lang="en-US" sz="3200" b="1" dirty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5827" y="1079916"/>
            <a:ext cx="4641011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хорошего врача,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может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аргументировать все свои назначения. Например, часто неврологи назначают такие препараты, как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пантогам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энцефабол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янтарная кислота, глицин и отправляют «гулять» до 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лет. 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бойтесь задавать вопросы доктору и при малейших сомнениях ищите «своего» врача.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-94" t="8266" r="63867" b="8266"/>
          <a:stretch/>
        </p:blipFill>
        <p:spPr>
          <a:xfrm>
            <a:off x="4937130" y="1315841"/>
            <a:ext cx="2480812" cy="21134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50166" y="1008011"/>
            <a:ext cx="7167776" cy="2743492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33180" y="3996924"/>
            <a:ext cx="48079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rgbClr val="FFA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иметь опыт работы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 сожалению, многие не умеют или не знают, как работать с неговорящими детками до 4 лет. А в 4 года отсутствие речи уже дает необратимые изменения в интеллектуальном развитии. Важно начать коррекцию как можно раньше. </a:t>
            </a:r>
            <a:endParaRPr lang="ru-RU" b="1" dirty="0">
              <a:solidFill>
                <a:srgbClr val="FFA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12" y="4413831"/>
            <a:ext cx="1891417" cy="1891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165" y="3881148"/>
            <a:ext cx="7246189" cy="253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606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842" y="215659"/>
            <a:ext cx="5547841" cy="853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8842" y="900958"/>
            <a:ext cx="565030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место, где детям разного возраста помогают исправить дефекты речи различной этиологии, гарантируя анонимность и высокий уровень профессионализма сотрудников. Опытные дефектологи и логопеды составляют каждому ребенку индивидуальный план занятий с учетом вида нарушения и возраста, причем есть возможность организации встреч в центре и на дому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Телефоны: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(843) 253-20-878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8 (960) 076-86-07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Восстания, 18 Б, офис 210-212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ул.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Юлиуса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Фучика, 78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183" y="615208"/>
            <a:ext cx="2295525" cy="571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937" y="4285197"/>
            <a:ext cx="3439719" cy="22979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1199" y="2889850"/>
            <a:ext cx="3359148" cy="21824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6788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841" y="207285"/>
            <a:ext cx="5547841" cy="85351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86595" y="118552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ea typeface="Gadugi" panose="020B0502040204020203" pitchFamily="34" charset="0"/>
                <a:cs typeface="Times New Roman" panose="02020603050405020304" pitchFamily="18" charset="0"/>
              </a:rPr>
              <a:t>Логопедический центр «ДАР РЕЧИ» </a:t>
            </a:r>
            <a:r>
              <a:rPr lang="ru-RU" dirty="0">
                <a:latin typeface="Times New Roman" panose="02020603050405020304" pitchFamily="18" charset="0"/>
                <a:ea typeface="Gadugi" panose="020B0502040204020203" pitchFamily="34" charset="0"/>
                <a:cs typeface="Times New Roman" panose="02020603050405020304" pitchFamily="18" charset="0"/>
              </a:rPr>
              <a:t>— специализированный центр, созданный для помощи детям с речевыми и коммуникативными нарушениями. Мы занимаемся запуском и развитием речи, исправлением произношения, улучшением поведения, обучением чтению и письму, развитием памяти, внимания и мышления. Занятия ведут квалифицированные логопеды, дефектологи и психологи и </a:t>
            </a:r>
            <a:r>
              <a:rPr lang="ru-RU" dirty="0" err="1">
                <a:latin typeface="Times New Roman" panose="02020603050405020304" pitchFamily="18" charset="0"/>
                <a:ea typeface="Gadugi" panose="020B0502040204020203" pitchFamily="34" charset="0"/>
                <a:cs typeface="Times New Roman" panose="02020603050405020304" pitchFamily="18" charset="0"/>
              </a:rPr>
              <a:t>нейропсихологи</a:t>
            </a:r>
            <a:r>
              <a:rPr lang="ru-RU" dirty="0" smtClean="0">
                <a:latin typeface="Times New Roman" panose="02020603050405020304" pitchFamily="18" charset="0"/>
                <a:ea typeface="Gadugi" panose="020B0502040204020203" pitchFamily="34" charset="0"/>
                <a:cs typeface="Times New Roman" panose="02020603050405020304" pitchFamily="18" charset="0"/>
              </a:rPr>
              <a:t>.</a:t>
            </a:r>
          </a:p>
          <a:p>
            <a:pPr algn="just" fontAlgn="base"/>
            <a:r>
              <a:rPr lang="ru-RU" b="1" dirty="0" smtClean="0">
                <a:latin typeface="Times New Roman" panose="02020603050405020304" pitchFamily="18" charset="0"/>
                <a:ea typeface="Gadugi" panose="020B0502040204020203" pitchFamily="34" charset="0"/>
                <a:cs typeface="Times New Roman" panose="02020603050405020304" pitchFamily="18" charset="0"/>
              </a:rPr>
              <a:t>Телефон: </a:t>
            </a:r>
            <a:r>
              <a:rPr lang="ru-RU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8(953)-</a:t>
            </a:r>
            <a:r>
              <a:rPr lang="ru-RU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490-17-67</a:t>
            </a:r>
            <a:endParaRPr lang="ru-RU" dirty="0" smtClean="0">
              <a:latin typeface="Times New Roman" panose="02020603050405020304" pitchFamily="18" charset="0"/>
              <a:ea typeface="Gadugi" panose="020B0502040204020203" pitchFamily="34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b="1" dirty="0" smtClean="0">
                <a:latin typeface="Times New Roman" panose="02020603050405020304" pitchFamily="18" charset="0"/>
                <a:ea typeface="Gadugi" panose="020B0502040204020203" pitchFamily="34" charset="0"/>
                <a:cs typeface="Times New Roman" panose="02020603050405020304" pitchFamily="18" charset="0"/>
              </a:rPr>
              <a:t>Адрес: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Казань, ул.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Х.Бигичева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ea typeface="Gadugi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115" y="314296"/>
            <a:ext cx="1738673" cy="12032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6760" y="3991147"/>
            <a:ext cx="3439844" cy="2167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2271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72" y="250416"/>
            <a:ext cx="5547841" cy="853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7170" y="1058539"/>
            <a:ext cx="49774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нейропсихологии и развития речи.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оказывает комплексную помощь детям и взрослым, испытывающим трудности разного характера – проблемы с речью, сложности в обучении, особенности психоэмоционального состояния и т. д. Центр оснащен всем необходимым для занятий по реабилитации и коррекции поведения: логопедическим столом, сенсорной комнатой, сенсорно-динамическим залом «Дом совы», оборудованием для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Монтессори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среды и др.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 Достоевского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6 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8(843)236-25-36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6030" y="4063042"/>
            <a:ext cx="3651811" cy="25792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989" y="490258"/>
            <a:ext cx="1032343" cy="9990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8802" y="760790"/>
            <a:ext cx="1645802" cy="34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943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1756</TotalTime>
  <Words>856</Words>
  <Application>Microsoft Office PowerPoint</Application>
  <PresentationFormat>Экран (4:3)</PresentationFormat>
  <Paragraphs>89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Gadugi</vt:lpstr>
      <vt:lpstr>Times New Roman</vt:lpstr>
      <vt:lpstr>Wingdings</vt:lpstr>
      <vt:lpstr>Office Theme</vt:lpstr>
      <vt:lpstr>Если ребенок не говорит.  Куда обращаться и что делать?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HOME</cp:lastModifiedBy>
  <cp:revision>25</cp:revision>
  <dcterms:created xsi:type="dcterms:W3CDTF">2019-02-21T15:01:25Z</dcterms:created>
  <dcterms:modified xsi:type="dcterms:W3CDTF">2023-03-10T09:14:50Z</dcterms:modified>
</cp:coreProperties>
</file>